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Decalotype Bold" panose="020B0604020202020204" charset="0"/>
      <p:regular r:id="rId24"/>
    </p:embeddedFont>
    <p:embeddedFont>
      <p:font typeface="Open Sans Bold" panose="020B0604020202020204" charset="0"/>
      <p:regular r:id="rId25"/>
    </p:embeddedFont>
    <p:embeddedFont>
      <p:font typeface="Public Sans" panose="020B0604020202020204" charset="0"/>
      <p:regular r:id="rId26"/>
    </p:embeddedFont>
    <p:embeddedFont>
      <p:font typeface="Public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fr/paths/804/projects/158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2009"/>
            <a:ext cx="11489055" cy="7052907"/>
          </a:xfrm>
          <a:custGeom>
            <a:avLst/>
            <a:gdLst/>
            <a:ahLst/>
            <a:cxnLst/>
            <a:rect l="l" t="t" r="r" b="b"/>
            <a:pathLst>
              <a:path w="11489055" h="7052907">
                <a:moveTo>
                  <a:pt x="0" y="0"/>
                </a:moveTo>
                <a:lnTo>
                  <a:pt x="11489055" y="0"/>
                </a:lnTo>
                <a:lnTo>
                  <a:pt x="11489055" y="7052906"/>
                </a:lnTo>
                <a:lnTo>
                  <a:pt x="0" y="705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19" b="-4519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2504656">
            <a:off x="5773080" y="-153655"/>
            <a:ext cx="15921804" cy="1278862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69494" cy="7507645"/>
            </a:xfrm>
            <a:custGeom>
              <a:avLst/>
              <a:gdLst/>
              <a:ahLst/>
              <a:cxnLst/>
              <a:rect l="l" t="t" r="r" b="b"/>
              <a:pathLst>
                <a:path w="6869494" h="7507645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898932" cy="10287000"/>
            <a:chOff x="0" y="0"/>
            <a:chExt cx="8851059" cy="115269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l="l" t="t" r="r" b="b"/>
              <a:pathLst>
                <a:path w="8851059" h="11526982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052896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44528" y="4789207"/>
            <a:ext cx="11514772" cy="4064387"/>
            <a:chOff x="0" y="0"/>
            <a:chExt cx="15353030" cy="5419182"/>
          </a:xfrm>
        </p:grpSpPr>
        <p:sp>
          <p:nvSpPr>
            <p:cNvPr id="9" name="TextBox 9"/>
            <p:cNvSpPr txBox="1"/>
            <p:nvPr/>
          </p:nvSpPr>
          <p:spPr>
            <a:xfrm>
              <a:off x="0" y="800641"/>
              <a:ext cx="15353030" cy="2963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8369"/>
                </a:lnSpc>
              </a:pPr>
              <a:r>
                <a:rPr lang="en-US" sz="8369" u="sng">
                  <a:solidFill>
                    <a:srgbClr val="191919"/>
                  </a:solidFill>
                  <a:latin typeface="Decalotype Bold"/>
                  <a:hlinkClick r:id="rId3" tooltip="https://openclassrooms.com/fr/paths/804/projects/1581"/>
                </a:rPr>
                <a:t>Analysez les ventes d'une librairie avec R ou Python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308" y="4485097"/>
              <a:ext cx="13320722" cy="934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880"/>
                </a:lnSpc>
              </a:pPr>
              <a:r>
                <a:rPr lang="en-US" sz="4200">
                  <a:solidFill>
                    <a:srgbClr val="191919"/>
                  </a:solidFill>
                  <a:latin typeface="Public Sans"/>
                </a:rPr>
                <a:t>Fait par Chadi OUHABI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40149" y="893047"/>
            <a:ext cx="3919151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Public Sans Bold"/>
              </a:rPr>
              <a:t>LAPAGE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863" y="2809548"/>
            <a:ext cx="14172273" cy="4667903"/>
          </a:xfrm>
          <a:custGeom>
            <a:avLst/>
            <a:gdLst/>
            <a:ahLst/>
            <a:cxnLst/>
            <a:rect l="l" t="t" r="r" b="b"/>
            <a:pathLst>
              <a:path w="14172273" h="4667903">
                <a:moveTo>
                  <a:pt x="0" y="0"/>
                </a:moveTo>
                <a:lnTo>
                  <a:pt x="14172274" y="0"/>
                </a:lnTo>
                <a:lnTo>
                  <a:pt x="14172274" y="4667904"/>
                </a:lnTo>
                <a:lnTo>
                  <a:pt x="0" y="4667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291460" y="1019175"/>
            <a:ext cx="1570508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Decalotype Bold"/>
              </a:rPr>
              <a:t>Produits flop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01950" y="0"/>
            <a:ext cx="4402952" cy="10287000"/>
            <a:chOff x="0" y="0"/>
            <a:chExt cx="2717871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2908625" cy="6540754"/>
            </a:xfrm>
            <a:custGeom>
              <a:avLst/>
              <a:gdLst/>
              <a:ahLst/>
              <a:cxnLst/>
              <a:rect l="l" t="t" r="r" b="b"/>
              <a:pathLst>
                <a:path w="2908625" h="6540754">
                  <a:moveTo>
                    <a:pt x="2908625" y="0"/>
                  </a:moveTo>
                  <a:lnTo>
                    <a:pt x="0" y="6540754"/>
                  </a:lnTo>
                  <a:lnTo>
                    <a:pt x="2908625" y="6540754"/>
                  </a:lnTo>
                  <a:close/>
                </a:path>
              </a:pathLst>
            </a:custGeom>
            <a:blipFill>
              <a:blip r:embed="rId2"/>
              <a:stretch>
                <a:fillRect l="-104518" t="-1545" r="-104321" b="-145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0385261" y="-199425"/>
            <a:ext cx="7919641" cy="7928443"/>
            <a:chOff x="0" y="0"/>
            <a:chExt cx="6259642" cy="62665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59642" cy="6266599"/>
            </a:xfrm>
            <a:custGeom>
              <a:avLst/>
              <a:gdLst/>
              <a:ahLst/>
              <a:cxnLst/>
              <a:rect l="l" t="t" r="r" b="b"/>
              <a:pathLst>
                <a:path w="6259642" h="6266599">
                  <a:moveTo>
                    <a:pt x="6259642" y="6266599"/>
                  </a:moveTo>
                  <a:lnTo>
                    <a:pt x="0" y="6266599"/>
                  </a:lnTo>
                  <a:lnTo>
                    <a:pt x="0" y="0"/>
                  </a:lnTo>
                  <a:lnTo>
                    <a:pt x="6259642" y="6266599"/>
                  </a:ln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0860" y="4749508"/>
            <a:ext cx="13324221" cy="4372579"/>
          </a:xfrm>
          <a:custGeom>
            <a:avLst/>
            <a:gdLst/>
            <a:ahLst/>
            <a:cxnLst/>
            <a:rect l="l" t="t" r="r" b="b"/>
            <a:pathLst>
              <a:path w="13324221" h="4372579">
                <a:moveTo>
                  <a:pt x="0" y="0"/>
                </a:moveTo>
                <a:lnTo>
                  <a:pt x="13324221" y="0"/>
                </a:lnTo>
                <a:lnTo>
                  <a:pt x="13324221" y="4372579"/>
                </a:lnTo>
                <a:lnTo>
                  <a:pt x="0" y="437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8920742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Decalotype Bold"/>
              </a:rPr>
              <a:t>La répartition par catégories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63362" y="0"/>
            <a:ext cx="4824638" cy="102870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7877546" y="3086100"/>
            <a:ext cx="4377447" cy="4114800"/>
          </a:xfrm>
          <a:custGeom>
            <a:avLst/>
            <a:gdLst/>
            <a:ahLst/>
            <a:cxnLst/>
            <a:rect l="l" t="t" r="r" b="b"/>
            <a:pathLst>
              <a:path w="4377447" h="4114800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3813810"/>
            <a:ext cx="5640477" cy="285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50"/>
              </a:lnSpc>
            </a:pPr>
            <a:r>
              <a:rPr lang="en-US" sz="10950">
                <a:solidFill>
                  <a:srgbClr val="FFFFFF"/>
                </a:solidFill>
                <a:latin typeface="Decalotype Bold"/>
              </a:rPr>
              <a:t>Nos clients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54871" y="0"/>
            <a:ext cx="7633129" cy="10287000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0" y="3271026"/>
            <a:ext cx="10654871" cy="3744948"/>
          </a:xfrm>
          <a:custGeom>
            <a:avLst/>
            <a:gdLst/>
            <a:ahLst/>
            <a:cxnLst/>
            <a:rect l="l" t="t" r="r" b="b"/>
            <a:pathLst>
              <a:path w="10654871" h="3744948">
                <a:moveTo>
                  <a:pt x="0" y="0"/>
                </a:moveTo>
                <a:lnTo>
                  <a:pt x="10654871" y="0"/>
                </a:lnTo>
                <a:lnTo>
                  <a:pt x="10654871" y="3744948"/>
                </a:lnTo>
                <a:lnTo>
                  <a:pt x="0" y="3744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71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1849918" y="1028700"/>
            <a:ext cx="540938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0"/>
              </a:lnSpc>
              <a:spcBef>
                <a:spcPct val="0"/>
              </a:spcBef>
            </a:pPr>
            <a:r>
              <a:rPr lang="en-US" sz="7050">
                <a:solidFill>
                  <a:srgbClr val="FFFFFF"/>
                </a:solidFill>
                <a:latin typeface="Decalotype Bold"/>
              </a:rPr>
              <a:t>Clients BtoB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49918" y="3204351"/>
            <a:ext cx="4749934" cy="504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Hypothèse : 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Public Sans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Seuls ces 4 clients ont un chiffre d’affaires considérablement supérieur aux autres.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Public Sans"/>
            </a:endParaR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ublic Sans"/>
              </a:rPr>
              <a:t>Nous considérons que ce sont des clients B to 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5769" y="-8577"/>
            <a:ext cx="7106210" cy="10295577"/>
          </a:xfrm>
          <a:custGeom>
            <a:avLst/>
            <a:gdLst/>
            <a:ahLst/>
            <a:cxnLst/>
            <a:rect l="l" t="t" r="r" b="b"/>
            <a:pathLst>
              <a:path w="7106210" h="10295577">
                <a:moveTo>
                  <a:pt x="0" y="0"/>
                </a:moveTo>
                <a:lnTo>
                  <a:pt x="7106211" y="0"/>
                </a:lnTo>
                <a:lnTo>
                  <a:pt x="7106211" y="10295577"/>
                </a:lnTo>
                <a:lnTo>
                  <a:pt x="0" y="1029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93" r="-8665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1325769" y="4486894"/>
            <a:ext cx="3542905" cy="5800106"/>
            <a:chOff x="0" y="0"/>
            <a:chExt cx="5853757" cy="9583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53757" cy="9583214"/>
            </a:xfrm>
            <a:custGeom>
              <a:avLst/>
              <a:gdLst/>
              <a:ahLst/>
              <a:cxnLst/>
              <a:rect l="l" t="t" r="r" b="b"/>
              <a:pathLst>
                <a:path w="5853757" h="9583214">
                  <a:moveTo>
                    <a:pt x="5853757" y="9583214"/>
                  </a:moveTo>
                  <a:lnTo>
                    <a:pt x="0" y="9583214"/>
                  </a:lnTo>
                  <a:lnTo>
                    <a:pt x="0" y="0"/>
                  </a:lnTo>
                  <a:lnTo>
                    <a:pt x="5853757" y="9583214"/>
                  </a:ln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526652" y="-1418435"/>
            <a:ext cx="4486894" cy="7323763"/>
            <a:chOff x="0" y="0"/>
            <a:chExt cx="7309690" cy="119312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09690" cy="11931291"/>
            </a:xfrm>
            <a:custGeom>
              <a:avLst/>
              <a:gdLst/>
              <a:ahLst/>
              <a:cxnLst/>
              <a:rect l="l" t="t" r="r" b="b"/>
              <a:pathLst>
                <a:path w="7309690" h="11931291">
                  <a:moveTo>
                    <a:pt x="7309690" y="11931291"/>
                  </a:moveTo>
                  <a:lnTo>
                    <a:pt x="0" y="11931291"/>
                  </a:lnTo>
                  <a:lnTo>
                    <a:pt x="0" y="0"/>
                  </a:lnTo>
                  <a:lnTo>
                    <a:pt x="7309690" y="11931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2110154" y="2571750"/>
            <a:ext cx="7033846" cy="6858000"/>
          </a:xfrm>
          <a:custGeom>
            <a:avLst/>
            <a:gdLst/>
            <a:ahLst/>
            <a:cxnLst/>
            <a:rect l="l" t="t" r="r" b="b"/>
            <a:pathLst>
              <a:path w="7033846" h="6858000">
                <a:moveTo>
                  <a:pt x="0" y="0"/>
                </a:moveTo>
                <a:lnTo>
                  <a:pt x="7033846" y="0"/>
                </a:lnTo>
                <a:lnTo>
                  <a:pt x="703384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028700" y="1019175"/>
            <a:ext cx="82867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Decalotype Bold"/>
              </a:rPr>
              <a:t>Courbe de lorenz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964443" y="4300538"/>
            <a:ext cx="10359113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9"/>
              </a:lnSpc>
              <a:spcBef>
                <a:spcPct val="0"/>
              </a:spcBef>
            </a:pPr>
            <a:r>
              <a:rPr lang="en-US" sz="11100">
                <a:solidFill>
                  <a:srgbClr val="191919"/>
                </a:solidFill>
                <a:latin typeface="Decalotype Bold"/>
              </a:rPr>
              <a:t>Les corrélations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797" y="0"/>
            <a:ext cx="18483595" cy="3623479"/>
          </a:xfrm>
          <a:prstGeom prst="rect">
            <a:avLst/>
          </a:prstGeom>
          <a:solidFill>
            <a:srgbClr val="C44633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131450" y="3623479"/>
            <a:ext cx="12025100" cy="6359537"/>
          </a:xfrm>
          <a:custGeom>
            <a:avLst/>
            <a:gdLst/>
            <a:ahLst/>
            <a:cxnLst/>
            <a:rect l="l" t="t" r="r" b="b"/>
            <a:pathLst>
              <a:path w="12025100" h="6359537">
                <a:moveTo>
                  <a:pt x="0" y="0"/>
                </a:moveTo>
                <a:lnTo>
                  <a:pt x="12025100" y="0"/>
                </a:lnTo>
                <a:lnTo>
                  <a:pt x="12025100" y="6359538"/>
                </a:lnTo>
                <a:lnTo>
                  <a:pt x="0" y="635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306939" y="649690"/>
            <a:ext cx="13674122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Decalotype Bold"/>
              </a:rPr>
              <a:t>Corrélation 1 : Catégorie de livre et genre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797" y="0"/>
            <a:ext cx="18483595" cy="3623479"/>
          </a:xfrm>
          <a:prstGeom prst="rect">
            <a:avLst/>
          </a:prstGeom>
          <a:solidFill>
            <a:srgbClr val="C44633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015000" y="3623479"/>
            <a:ext cx="10258000" cy="6663521"/>
          </a:xfrm>
          <a:custGeom>
            <a:avLst/>
            <a:gdLst/>
            <a:ahLst/>
            <a:cxnLst/>
            <a:rect l="l" t="t" r="r" b="b"/>
            <a:pathLst>
              <a:path w="10258000" h="6663521">
                <a:moveTo>
                  <a:pt x="0" y="0"/>
                </a:moveTo>
                <a:lnTo>
                  <a:pt x="10258000" y="0"/>
                </a:lnTo>
                <a:lnTo>
                  <a:pt x="10258000" y="6663521"/>
                </a:lnTo>
                <a:lnTo>
                  <a:pt x="0" y="6663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306939" y="1225952"/>
            <a:ext cx="1367412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Decalotype Bold"/>
              </a:rPr>
              <a:t>Corrélation 2 : Âge et achat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797" y="0"/>
            <a:ext cx="18483595" cy="3623479"/>
          </a:xfrm>
          <a:prstGeom prst="rect">
            <a:avLst/>
          </a:prstGeom>
          <a:solidFill>
            <a:srgbClr val="C44633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990091" y="3623479"/>
            <a:ext cx="10307818" cy="6663521"/>
          </a:xfrm>
          <a:custGeom>
            <a:avLst/>
            <a:gdLst/>
            <a:ahLst/>
            <a:cxnLst/>
            <a:rect l="l" t="t" r="r" b="b"/>
            <a:pathLst>
              <a:path w="10307818" h="6663521">
                <a:moveTo>
                  <a:pt x="0" y="0"/>
                </a:moveTo>
                <a:lnTo>
                  <a:pt x="10307818" y="0"/>
                </a:lnTo>
                <a:lnTo>
                  <a:pt x="10307818" y="6663521"/>
                </a:lnTo>
                <a:lnTo>
                  <a:pt x="0" y="6663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306939" y="649690"/>
            <a:ext cx="13674122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Decalotype Bold"/>
              </a:rPr>
              <a:t>Corrélation 3 : Âge et fréquence d’achat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797" y="0"/>
            <a:ext cx="18483595" cy="3623479"/>
          </a:xfrm>
          <a:prstGeom prst="rect">
            <a:avLst/>
          </a:prstGeom>
          <a:solidFill>
            <a:srgbClr val="C44633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687173" y="3623479"/>
            <a:ext cx="8913654" cy="5882801"/>
          </a:xfrm>
          <a:custGeom>
            <a:avLst/>
            <a:gdLst/>
            <a:ahLst/>
            <a:cxnLst/>
            <a:rect l="l" t="t" r="r" b="b"/>
            <a:pathLst>
              <a:path w="8913654" h="5882801">
                <a:moveTo>
                  <a:pt x="0" y="0"/>
                </a:moveTo>
                <a:lnTo>
                  <a:pt x="8913654" y="0"/>
                </a:lnTo>
                <a:lnTo>
                  <a:pt x="8913654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306939" y="1225952"/>
            <a:ext cx="13674122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Decalotype Bold"/>
              </a:rPr>
              <a:t>Corrélation 4 : Âge et panier moyen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078035">
            <a:off x="-3267573" y="135072"/>
            <a:ext cx="13593765" cy="1009743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4018433"/>
            <a:ext cx="6886146" cy="2250135"/>
            <a:chOff x="0" y="0"/>
            <a:chExt cx="9181529" cy="30001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18152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52896"/>
                  </a:solidFill>
                  <a:latin typeface="Decalotype Bold"/>
                </a:rPr>
                <a:t>SOMMAIRE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7766"/>
              <a:ext cx="918152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191919"/>
                  </a:solidFill>
                  <a:latin typeface="Public Sans"/>
                </a:rPr>
                <a:t>Ce que cette présentation va couvrir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12036" y="3010217"/>
            <a:ext cx="7447264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Analyse graphiques autour du chiffre d’affaire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Analyse sur les reférences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Nos clients B to B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Les corrélations</a:t>
            </a: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ublic Sans"/>
              </a:rPr>
              <a:t>Test statistiques lié aux corrélation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797" y="0"/>
            <a:ext cx="18483595" cy="3623479"/>
          </a:xfrm>
          <a:prstGeom prst="rect">
            <a:avLst/>
          </a:prstGeom>
          <a:solidFill>
            <a:srgbClr val="C44633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306939" y="649690"/>
            <a:ext cx="13674122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9"/>
              </a:lnSpc>
              <a:spcBef>
                <a:spcPct val="0"/>
              </a:spcBef>
            </a:pPr>
            <a:r>
              <a:rPr lang="en-US" sz="7599">
                <a:solidFill>
                  <a:srgbClr val="FFFFFF"/>
                </a:solidFill>
                <a:latin typeface="Decalotype Bold"/>
              </a:rPr>
              <a:t>Corrélation 5 : Catégories de livre et tranche d’âge</a:t>
            </a:r>
          </a:p>
        </p:txBody>
      </p:sp>
      <p:pic>
        <p:nvPicPr>
          <p:cNvPr id="6" name="Image 5" descr="Une image contenant diagramme, Rectangle, capture d’écran, ligne&#10;&#10;Description générée automatiquement">
            <a:extLst>
              <a:ext uri="{FF2B5EF4-FFF2-40B4-BE49-F238E27FC236}">
                <a16:creationId xmlns:a16="http://schemas.microsoft.com/office/drawing/2014/main" id="{9A34F322-40E1-3521-7BB4-616A613D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24" y="3656136"/>
            <a:ext cx="10402752" cy="6192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819900" cy="10287000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4710246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0"/>
              </a:lnSpc>
              <a:spcBef>
                <a:spcPct val="0"/>
              </a:spcBef>
            </a:pPr>
            <a:r>
              <a:rPr lang="en-US" sz="8325">
                <a:solidFill>
                  <a:srgbClr val="FFFFFF"/>
                </a:solidFill>
                <a:latin typeface="Decalotype Bold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5494" y="3734741"/>
            <a:ext cx="4287387" cy="488527"/>
            <a:chOff x="0" y="0"/>
            <a:chExt cx="5716515" cy="65136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03835"/>
              <a:ext cx="236643" cy="23664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693160" y="-38100"/>
              <a:ext cx="5023355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Public Sans"/>
                </a:rPr>
                <a:t>Notebook Jupyter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25494" y="5433113"/>
            <a:ext cx="177482" cy="17748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125494" y="6825732"/>
            <a:ext cx="4287387" cy="488527"/>
            <a:chOff x="0" y="0"/>
            <a:chExt cx="5716515" cy="651369"/>
          </a:xfrm>
        </p:grpSpPr>
        <p:sp>
          <p:nvSpPr>
            <p:cNvPr id="11" name="TextBox 11"/>
            <p:cNvSpPr txBox="1"/>
            <p:nvPr/>
          </p:nvSpPr>
          <p:spPr>
            <a:xfrm>
              <a:off x="693160" y="-38100"/>
              <a:ext cx="5023355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Public Sans"/>
                </a:rPr>
                <a:t>Série temporelle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203835"/>
              <a:ext cx="236643" cy="23664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8125494" y="5280237"/>
            <a:ext cx="4376887" cy="488527"/>
            <a:chOff x="0" y="0"/>
            <a:chExt cx="5835849" cy="651369"/>
          </a:xfrm>
        </p:grpSpPr>
        <p:sp>
          <p:nvSpPr>
            <p:cNvPr id="15" name="TextBox 15"/>
            <p:cNvSpPr txBox="1"/>
            <p:nvPr/>
          </p:nvSpPr>
          <p:spPr>
            <a:xfrm>
              <a:off x="812494" y="-38100"/>
              <a:ext cx="5023355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Public Sans"/>
                </a:rPr>
                <a:t>Test statistique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203835"/>
              <a:ext cx="236643" cy="23664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8125493" y="2200275"/>
            <a:ext cx="437688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Ressources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628414"/>
            <a:ext cx="9144000" cy="10915414"/>
          </a:xfrm>
          <a:custGeom>
            <a:avLst/>
            <a:gdLst/>
            <a:ahLst/>
            <a:cxnLst/>
            <a:rect l="l" t="t" r="r" b="b"/>
            <a:pathLst>
              <a:path w="9144000" h="10915414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r="-7037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 rot="-1160568">
            <a:off x="-711276" y="1512352"/>
            <a:ext cx="12070388" cy="1110838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4812435" y="0"/>
            <a:ext cx="3781770" cy="10287000"/>
            <a:chOff x="0" y="0"/>
            <a:chExt cx="5508059" cy="149827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08059" cy="14982775"/>
            </a:xfrm>
            <a:custGeom>
              <a:avLst/>
              <a:gdLst/>
              <a:ahLst/>
              <a:cxnLst/>
              <a:rect l="l" t="t" r="r" b="b"/>
              <a:pathLst>
                <a:path w="5508059" h="14982775">
                  <a:moveTo>
                    <a:pt x="5508059" y="14982775"/>
                  </a:moveTo>
                  <a:lnTo>
                    <a:pt x="0" y="14982775"/>
                  </a:lnTo>
                  <a:lnTo>
                    <a:pt x="0" y="0"/>
                  </a:lnTo>
                  <a:lnTo>
                    <a:pt x="5508059" y="14982775"/>
                  </a:ln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525944"/>
            <a:ext cx="7680254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19"/>
              </a:lnSpc>
              <a:spcBef>
                <a:spcPct val="0"/>
              </a:spcBef>
            </a:pPr>
            <a:r>
              <a:rPr lang="en-US" sz="11100" u="none">
                <a:solidFill>
                  <a:srgbClr val="191919"/>
                </a:solidFill>
                <a:latin typeface="Decalotype Bold"/>
              </a:rPr>
              <a:t>Merci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081247" y="1080247"/>
            <a:ext cx="10287000" cy="8126505"/>
            <a:chOff x="0" y="0"/>
            <a:chExt cx="12769233" cy="10087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9234" cy="10087415"/>
            </a:xfrm>
            <a:custGeom>
              <a:avLst/>
              <a:gdLst/>
              <a:ahLst/>
              <a:cxnLst/>
              <a:rect l="l" t="t" r="r" b="b"/>
              <a:pathLst>
                <a:path w="12769234" h="10087415">
                  <a:moveTo>
                    <a:pt x="12769234" y="10087415"/>
                  </a:moveTo>
                  <a:lnTo>
                    <a:pt x="0" y="10087415"/>
                  </a:lnTo>
                  <a:lnTo>
                    <a:pt x="0" y="0"/>
                  </a:lnTo>
                  <a:lnTo>
                    <a:pt x="12769234" y="10087415"/>
                  </a:lnTo>
                  <a:close/>
                </a:path>
              </a:pathLst>
            </a:custGeom>
            <a:solidFill>
              <a:srgbClr val="EA4B33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>
            <a:off x="11586871" y="2563178"/>
            <a:ext cx="5275752" cy="5160645"/>
          </a:xfrm>
          <a:custGeom>
            <a:avLst/>
            <a:gdLst/>
            <a:ahLst/>
            <a:cxnLst/>
            <a:rect l="l" t="t" r="r" b="b"/>
            <a:pathLst>
              <a:path w="5275752" h="5160645">
                <a:moveTo>
                  <a:pt x="0" y="0"/>
                </a:moveTo>
                <a:lnTo>
                  <a:pt x="5275753" y="0"/>
                </a:lnTo>
                <a:lnTo>
                  <a:pt x="5275753" y="5160644"/>
                </a:lnTo>
                <a:lnTo>
                  <a:pt x="0" y="516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8700" y="2744153"/>
            <a:ext cx="8716862" cy="497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75"/>
              </a:lnSpc>
            </a:pPr>
            <a:r>
              <a:rPr lang="en-US" sz="9675">
                <a:solidFill>
                  <a:srgbClr val="FFFFFF"/>
                </a:solidFill>
                <a:latin typeface="Decalotype Bold"/>
              </a:rPr>
              <a:t>Analyse graphiques autour du chiffre d’affaire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297" y="0"/>
            <a:ext cx="18610595" cy="3623479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413278" y="430615"/>
            <a:ext cx="1346144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Decalotype Bold"/>
              </a:rPr>
              <a:t>Chiffre d’affaire avec la moyenne mobile</a:t>
            </a:r>
          </a:p>
        </p:txBody>
      </p:sp>
      <p:sp>
        <p:nvSpPr>
          <p:cNvPr id="4" name="Freeform 4"/>
          <p:cNvSpPr/>
          <p:nvPr/>
        </p:nvSpPr>
        <p:spPr>
          <a:xfrm>
            <a:off x="2846638" y="3720803"/>
            <a:ext cx="12594724" cy="6287762"/>
          </a:xfrm>
          <a:custGeom>
            <a:avLst/>
            <a:gdLst/>
            <a:ahLst/>
            <a:cxnLst/>
            <a:rect l="l" t="t" r="r" b="b"/>
            <a:pathLst>
              <a:path w="12594724" h="6287762">
                <a:moveTo>
                  <a:pt x="0" y="0"/>
                </a:moveTo>
                <a:lnTo>
                  <a:pt x="12594724" y="0"/>
                </a:lnTo>
                <a:lnTo>
                  <a:pt x="12594724" y="6287762"/>
                </a:lnTo>
                <a:lnTo>
                  <a:pt x="0" y="6287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297" y="0"/>
            <a:ext cx="18610595" cy="3623479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3931941"/>
            <a:ext cx="16230600" cy="5326359"/>
          </a:xfrm>
          <a:custGeom>
            <a:avLst/>
            <a:gdLst/>
            <a:ahLst/>
            <a:cxnLst/>
            <a:rect l="l" t="t" r="r" b="b"/>
            <a:pathLst>
              <a:path w="16230600" h="5326359">
                <a:moveTo>
                  <a:pt x="0" y="0"/>
                </a:moveTo>
                <a:lnTo>
                  <a:pt x="16230600" y="0"/>
                </a:lnTo>
                <a:lnTo>
                  <a:pt x="16230600" y="5326359"/>
                </a:lnTo>
                <a:lnTo>
                  <a:pt x="0" y="5326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413278" y="430615"/>
            <a:ext cx="13461444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Decalotype Bold"/>
              </a:rPr>
              <a:t>Chiffre d’affaire par catégories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297" y="0"/>
            <a:ext cx="18610595" cy="3623479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930830" y="3730338"/>
            <a:ext cx="12426339" cy="6556662"/>
          </a:xfrm>
          <a:custGeom>
            <a:avLst/>
            <a:gdLst/>
            <a:ahLst/>
            <a:cxnLst/>
            <a:rect l="l" t="t" r="r" b="b"/>
            <a:pathLst>
              <a:path w="12426339" h="6556662">
                <a:moveTo>
                  <a:pt x="0" y="0"/>
                </a:moveTo>
                <a:lnTo>
                  <a:pt x="12426340" y="0"/>
                </a:lnTo>
                <a:lnTo>
                  <a:pt x="12426340" y="6556662"/>
                </a:lnTo>
                <a:lnTo>
                  <a:pt x="0" y="655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413278" y="1019175"/>
            <a:ext cx="1346144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Decalotype Bold"/>
              </a:rPr>
              <a:t>Nombre de clients par mois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297" y="0"/>
            <a:ext cx="18610595" cy="3623479"/>
          </a:xfrm>
          <a:prstGeom prst="rect">
            <a:avLst/>
          </a:prstGeom>
          <a:solidFill>
            <a:srgbClr val="052896"/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888917" y="3623479"/>
            <a:ext cx="12510165" cy="6471794"/>
          </a:xfrm>
          <a:custGeom>
            <a:avLst/>
            <a:gdLst/>
            <a:ahLst/>
            <a:cxnLst/>
            <a:rect l="l" t="t" r="r" b="b"/>
            <a:pathLst>
              <a:path w="12510165" h="6471794">
                <a:moveTo>
                  <a:pt x="0" y="0"/>
                </a:moveTo>
                <a:lnTo>
                  <a:pt x="12510166" y="0"/>
                </a:lnTo>
                <a:lnTo>
                  <a:pt x="12510166" y="6471795"/>
                </a:lnTo>
                <a:lnTo>
                  <a:pt x="0" y="64717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413278" y="1019175"/>
            <a:ext cx="1346144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Decalotype Bold"/>
              </a:rPr>
              <a:t>Nombre de transactions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97" b="-2214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964443" y="1981877"/>
            <a:ext cx="10359113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9"/>
              </a:lnSpc>
            </a:pPr>
            <a:r>
              <a:rPr lang="en-US" sz="11100">
                <a:solidFill>
                  <a:srgbClr val="FFFFFF"/>
                </a:solidFill>
                <a:latin typeface="Decalotype Bold"/>
              </a:rPr>
              <a:t>Quelques reférences</a:t>
            </a:r>
          </a:p>
          <a:p>
            <a:pPr marL="0" lvl="0" indent="0" algn="ctr">
              <a:lnSpc>
                <a:spcPts val="13319"/>
              </a:lnSpc>
              <a:spcBef>
                <a:spcPct val="0"/>
              </a:spcBef>
            </a:pPr>
            <a:r>
              <a:rPr lang="en-US" sz="11100">
                <a:solidFill>
                  <a:srgbClr val="FFFFFF"/>
                </a:solidFill>
                <a:latin typeface="Decalotype Bold"/>
              </a:rPr>
              <a:t>clé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1874" y="2318458"/>
            <a:ext cx="12113946" cy="3989955"/>
          </a:xfrm>
          <a:custGeom>
            <a:avLst/>
            <a:gdLst/>
            <a:ahLst/>
            <a:cxnLst/>
            <a:rect l="l" t="t" r="r" b="b"/>
            <a:pathLst>
              <a:path w="12113946" h="3989955">
                <a:moveTo>
                  <a:pt x="0" y="0"/>
                </a:moveTo>
                <a:lnTo>
                  <a:pt x="12113946" y="0"/>
                </a:lnTo>
                <a:lnTo>
                  <a:pt x="12113946" y="3989955"/>
                </a:lnTo>
                <a:lnTo>
                  <a:pt x="0" y="3989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087027" y="6308413"/>
            <a:ext cx="12113946" cy="3989955"/>
          </a:xfrm>
          <a:custGeom>
            <a:avLst/>
            <a:gdLst/>
            <a:ahLst/>
            <a:cxnLst/>
            <a:rect l="l" t="t" r="r" b="b"/>
            <a:pathLst>
              <a:path w="12113946" h="3989955">
                <a:moveTo>
                  <a:pt x="0" y="0"/>
                </a:moveTo>
                <a:lnTo>
                  <a:pt x="12113946" y="0"/>
                </a:lnTo>
                <a:lnTo>
                  <a:pt x="12113946" y="3989954"/>
                </a:lnTo>
                <a:lnTo>
                  <a:pt x="0" y="398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291460" y="1019175"/>
            <a:ext cx="1570508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Decalotype Bold"/>
              </a:rPr>
              <a:t>Les tops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</Words>
  <Application>Microsoft Office PowerPoint</Application>
  <PresentationFormat>Personnalisé</PresentationFormat>
  <Paragraphs>40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Public Sans</vt:lpstr>
      <vt:lpstr>Decalotype Bold</vt:lpstr>
      <vt:lpstr>Public Sans Bold</vt:lpstr>
      <vt:lpstr>Arial</vt:lpstr>
      <vt:lpstr>Calibri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9 - Analyse Librairie</dc:title>
  <cp:lastModifiedBy>Chadi OUHABI</cp:lastModifiedBy>
  <cp:revision>3</cp:revision>
  <dcterms:created xsi:type="dcterms:W3CDTF">2006-08-16T00:00:00Z</dcterms:created>
  <dcterms:modified xsi:type="dcterms:W3CDTF">2024-06-05T17:59:46Z</dcterms:modified>
  <dc:identifier>DAGGEDoIWAM</dc:identifier>
</cp:coreProperties>
</file>